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240D-3EB8-4961-8CA6-965B68C1B85F}" type="datetimeFigureOut">
              <a:rPr lang="en-US" smtClean="0"/>
              <a:pPr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CB3B1-9071-4B17-9C4B-863DF2B12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bg2"/>
                </a:solidFill>
                <a:latin typeface="Algerian" pitchFamily="82" charset="0"/>
              </a:rPr>
              <a:t>AGASTI ARTS,COMMERCE &amp; DADASAHEB RUPWATE SCIENCE COLLEGE,AKOLE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05400"/>
            <a:ext cx="6400800" cy="17526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1800" dirty="0" err="1">
                <a:solidFill>
                  <a:schemeClr val="bg2"/>
                </a:solidFill>
                <a:latin typeface="Arial Rounded MT Bold" pitchFamily="34" charset="0"/>
              </a:rPr>
              <a:t>Akole</a:t>
            </a:r>
            <a:r>
              <a:rPr lang="en-US" sz="1800" dirty="0">
                <a:solidFill>
                  <a:schemeClr val="bg2"/>
                </a:solidFill>
                <a:latin typeface="Arial Rounded MT Bold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rial Rounded MT Bold" pitchFamily="34" charset="0"/>
              </a:rPr>
              <a:t>Taluka</a:t>
            </a:r>
            <a:r>
              <a:rPr lang="en-US" sz="1800" dirty="0">
                <a:solidFill>
                  <a:schemeClr val="bg2"/>
                </a:solidFill>
                <a:latin typeface="Arial Rounded MT Bold" pitchFamily="34" charset="0"/>
              </a:rPr>
              <a:t> </a:t>
            </a:r>
            <a:r>
              <a:rPr lang="en-US" sz="1800" dirty="0" err="1">
                <a:solidFill>
                  <a:schemeClr val="bg2"/>
                </a:solidFill>
                <a:latin typeface="Arial Rounded MT Bold" pitchFamily="34" charset="0"/>
              </a:rPr>
              <a:t>Educaton</a:t>
            </a:r>
            <a:r>
              <a:rPr lang="en-US" sz="1800" dirty="0">
                <a:solidFill>
                  <a:schemeClr val="bg2"/>
                </a:solidFill>
                <a:latin typeface="Arial Rounded MT Bold" pitchFamily="34" charset="0"/>
              </a:rPr>
              <a:t> Society ,</a:t>
            </a:r>
            <a:r>
              <a:rPr lang="en-US" sz="1800" dirty="0" err="1">
                <a:solidFill>
                  <a:schemeClr val="bg2"/>
                </a:solidFill>
                <a:latin typeface="Arial Rounded MT Bold" pitchFamily="34" charset="0"/>
              </a:rPr>
              <a:t>Akole</a:t>
            </a:r>
            <a:r>
              <a:rPr lang="en-US" sz="1800" dirty="0">
                <a:solidFill>
                  <a:schemeClr val="bg2"/>
                </a:solidFill>
                <a:latin typeface="Arial Rounded MT Bold" pitchFamily="34" charset="0"/>
              </a:rPr>
              <a:t> 422601</a:t>
            </a:r>
          </a:p>
          <a:p>
            <a:r>
              <a:rPr lang="en-US" sz="1800" dirty="0">
                <a:solidFill>
                  <a:schemeClr val="bg2"/>
                </a:solidFill>
                <a:latin typeface="Arial Rounded MT Bold" pitchFamily="34" charset="0"/>
              </a:rPr>
              <a:t>  </a:t>
            </a:r>
            <a:r>
              <a:rPr lang="en-US" sz="1800">
                <a:solidFill>
                  <a:schemeClr val="bg2"/>
                </a:solidFill>
                <a:latin typeface="Arial Rounded MT Bold" pitchFamily="34" charset="0"/>
              </a:rPr>
              <a:t>Year 2020-2021</a:t>
            </a:r>
            <a:endParaRPr lang="en-IN" sz="1800" dirty="0"/>
          </a:p>
          <a:p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2209800" y="1752600"/>
            <a:ext cx="48547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solidFill>
                  <a:srgbClr val="FFFF00"/>
                </a:solidFill>
                <a:latin typeface="Bahnschrift SemiLight" pitchFamily="34" charset="0"/>
              </a:rPr>
              <a:t> DEPARTMENT OF </a:t>
            </a:r>
            <a:r>
              <a:rPr lang="en-IN" b="1">
                <a:solidFill>
                  <a:srgbClr val="FFFF00"/>
                </a:solidFill>
                <a:latin typeface="Bahnschrift SemiLight" pitchFamily="34" charset="0"/>
              </a:rPr>
              <a:t>WINE TECHNOLOGY</a:t>
            </a:r>
          </a:p>
          <a:p>
            <a:r>
              <a:rPr lang="en-IN" b="1">
                <a:solidFill>
                  <a:srgbClr val="FFFF00"/>
                </a:solidFill>
                <a:latin typeface="Bahnschrift SemiLight" pitchFamily="34" charset="0"/>
              </a:rPr>
              <a:t>S. Y. B. Sc. Wine Brewing And Alcohol Technology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0" y="2133600"/>
            <a:ext cx="2567420" cy="23291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19042" y="4101738"/>
            <a:ext cx="57912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i="1">
                <a:solidFill>
                  <a:srgbClr val="FFFF00"/>
                </a:solidFill>
              </a:rPr>
              <a:t> </a:t>
            </a:r>
            <a:r>
              <a:rPr lang="en-IN" sz="2000" b="1" i="1">
                <a:solidFill>
                  <a:srgbClr val="FFFF00"/>
                </a:solidFill>
              </a:rPr>
              <a:t>Course  Code :WT-302 </a:t>
            </a:r>
          </a:p>
          <a:p>
            <a:pPr algn="ctr"/>
            <a:r>
              <a:rPr lang="en-IN" sz="2000" b="1" i="1">
                <a:solidFill>
                  <a:srgbClr val="FFFF00"/>
                </a:solidFill>
              </a:rPr>
              <a:t>Subject Name : Fermentation technology  paper-I</a:t>
            </a:r>
          </a:p>
          <a:p>
            <a:pPr algn="ctr"/>
            <a:r>
              <a:rPr lang="en-US" sz="2000" b="1" i="1">
                <a:solidFill>
                  <a:srgbClr val="FFFF00"/>
                </a:solidFill>
              </a:rPr>
              <a:t>Presented </a:t>
            </a:r>
            <a:r>
              <a:rPr lang="en-US" sz="2000" b="1" i="1" dirty="0">
                <a:solidFill>
                  <a:srgbClr val="FFFF00"/>
                </a:solidFill>
              </a:rPr>
              <a:t>by – </a:t>
            </a:r>
            <a:r>
              <a:rPr lang="en-US" sz="2000" b="1" i="1" dirty="0" err="1">
                <a:solidFill>
                  <a:srgbClr val="FFFF00"/>
                </a:solidFill>
              </a:rPr>
              <a:t>Hase</a:t>
            </a:r>
            <a:r>
              <a:rPr lang="en-US" sz="2000" b="1" i="1" dirty="0">
                <a:solidFill>
                  <a:srgbClr val="FFFF00"/>
                </a:solidFill>
              </a:rPr>
              <a:t> S.D.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actfer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33400"/>
            <a:ext cx="6576646" cy="3886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0" y="4953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Lactic acid fermentation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Product of fermentation 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1.Wine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2.Beer 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3. Lactic acid 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4. Vinegar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5. Yogurts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6. Cheese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7. Pepperoni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Etc </a:t>
            </a:r>
          </a:p>
          <a:p>
            <a:pPr>
              <a:buNone/>
            </a:pP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Advantages and Disadvantages of fermentation </a:t>
            </a:r>
            <a:br>
              <a:rPr lang="en-US" sz="3200" dirty="0">
                <a:solidFill>
                  <a:srgbClr val="FFFF00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Advantages of fermentation are that lactic acid can be produced and it can produce energy for ATPs.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Disadvantages of fermentation are that production can be slow , the product is impure and need to have further treatment and the production carries a high cost and more energy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Importance of fermentation 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Fermentation is important to cell that don’t have oxygen or cells that don’t use oxygen because :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It allows the cells to get ATP gain from molecule of glucose , even without oxygen .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Fermentation takes away the end product of </a:t>
            </a:r>
            <a:r>
              <a:rPr lang="en-US" sz="2400" dirty="0" err="1">
                <a:solidFill>
                  <a:srgbClr val="FFFF00"/>
                </a:solidFill>
              </a:rPr>
              <a:t>glycolysis</a:t>
            </a:r>
            <a:r>
              <a:rPr lang="en-US" sz="2400" dirty="0">
                <a:solidFill>
                  <a:srgbClr val="FFFF00"/>
                </a:solidFill>
              </a:rPr>
              <a:t> so </a:t>
            </a:r>
            <a:r>
              <a:rPr lang="en-US" sz="2400" dirty="0" err="1">
                <a:solidFill>
                  <a:srgbClr val="FFFF00"/>
                </a:solidFill>
              </a:rPr>
              <a:t>glycolysis</a:t>
            </a:r>
            <a:r>
              <a:rPr lang="en-US" sz="2400" dirty="0">
                <a:solidFill>
                  <a:srgbClr val="FFFF00"/>
                </a:solidFill>
              </a:rPr>
              <a:t> can continue…. Freeing up the electron carries, and so on.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Fermentation  is important to baking industry because it is process that yeast uses to produce the bubbles of carbon dioxide that make the dough rise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Table of contents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Introduction of fermentation </a:t>
            </a:r>
          </a:p>
          <a:p>
            <a:pPr marL="514350" indent="-514350">
              <a:buAutoNum type="arabicPeriod"/>
            </a:pPr>
            <a:r>
              <a:rPr lang="en-US" sz="2400" dirty="0" err="1">
                <a:solidFill>
                  <a:srgbClr val="FFFF00"/>
                </a:solidFill>
              </a:rPr>
              <a:t>Defination</a:t>
            </a:r>
            <a:r>
              <a:rPr lang="en-US" sz="2400" dirty="0">
                <a:solidFill>
                  <a:srgbClr val="FFFF00"/>
                </a:solidFill>
              </a:rPr>
              <a:t> of fermentation 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Types based on fermentation 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sz="2000" dirty="0" err="1">
                <a:solidFill>
                  <a:srgbClr val="FFFF00"/>
                </a:solidFill>
              </a:rPr>
              <a:t>Areobic</a:t>
            </a:r>
            <a:r>
              <a:rPr lang="en-US" sz="2000" dirty="0">
                <a:solidFill>
                  <a:srgbClr val="FFFF00"/>
                </a:solidFill>
              </a:rPr>
              <a:t> and Anaerobic fermentation 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Lactic acid fermentation 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Product of fermentation 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Advantages and Disadvantages of fermentation 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FFFF00"/>
                </a:solidFill>
              </a:rPr>
              <a:t>Importance of fermentation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Introduction of fermentation </a:t>
            </a:r>
            <a:br>
              <a:rPr lang="en-US" dirty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      Fermentation is metabolic process that converts sugar to acids , gases or alcohol . It occurs in yeast and </a:t>
            </a:r>
            <a:r>
              <a:rPr lang="en-US" sz="2400" dirty="0" err="1">
                <a:solidFill>
                  <a:srgbClr val="FFFF00"/>
                </a:solidFill>
              </a:rPr>
              <a:t>bacteria,and</a:t>
            </a:r>
            <a:r>
              <a:rPr lang="en-US" sz="2400" dirty="0">
                <a:solidFill>
                  <a:srgbClr val="FFFF00"/>
                </a:solidFill>
              </a:rPr>
              <a:t> also in oxygen –starved muscle cell, as in the case of lactic acid fermentation.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               Fermentation , chemical process by which molecules such as glucose are broken down </a:t>
            </a:r>
            <a:r>
              <a:rPr lang="en-US" sz="2400" dirty="0" err="1">
                <a:solidFill>
                  <a:srgbClr val="FFFF00"/>
                </a:solidFill>
              </a:rPr>
              <a:t>anaerobically</a:t>
            </a:r>
            <a:r>
              <a:rPr lang="en-US" sz="2400" dirty="0">
                <a:solidFill>
                  <a:srgbClr val="FFFF00"/>
                </a:solidFill>
              </a:rPr>
              <a:t> . More broadly , fermentation is the foaming  that occurs during the manufacturing of wine and beer ,a process at least 10,000 years old.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Defination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   </a:t>
            </a:r>
            <a:r>
              <a:rPr lang="en-US" sz="2400" dirty="0">
                <a:solidFill>
                  <a:srgbClr val="FFFF00"/>
                </a:solidFill>
              </a:rPr>
              <a:t>Fermentation  is a chemical  transformation of organic substance into simpler compounds by the action of enzyme , complex organic catalysts , which are produced by microorganism such as molds ,yeasts ,or bacteria .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         Enzyme act by hydrolysis ,a process of breaking down or       predigesting complex organic molecules to form smaller compound and nutrients 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00"/>
                </a:solidFill>
              </a:rPr>
              <a:t>Types based on fermentation </a:t>
            </a:r>
            <a:r>
              <a:rPr lang="en-US" sz="2200" dirty="0">
                <a:solidFill>
                  <a:srgbClr val="FFFF00"/>
                </a:solidFill>
              </a:rPr>
              <a:t>(</a:t>
            </a:r>
            <a:r>
              <a:rPr lang="en-US" sz="2200" dirty="0" err="1">
                <a:solidFill>
                  <a:srgbClr val="FFFF00"/>
                </a:solidFill>
              </a:rPr>
              <a:t>Areobic</a:t>
            </a:r>
            <a:r>
              <a:rPr lang="en-US" sz="2200" dirty="0">
                <a:solidFill>
                  <a:srgbClr val="FFFF00"/>
                </a:solidFill>
              </a:rPr>
              <a:t> and Anaerobic)</a:t>
            </a:r>
            <a:br>
              <a:rPr lang="en-US" sz="2200" dirty="0">
                <a:solidFill>
                  <a:srgbClr val="FFFF00"/>
                </a:solidFill>
              </a:rPr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>
                <a:solidFill>
                  <a:srgbClr val="FFFF00"/>
                </a:solidFill>
              </a:rPr>
              <a:t>Aerobic Fermentation : </a:t>
            </a:r>
            <a:r>
              <a:rPr lang="en-US" sz="2400" dirty="0">
                <a:solidFill>
                  <a:srgbClr val="FFFF00"/>
                </a:solidFill>
              </a:rPr>
              <a:t>Aerobic fermentation means that oxygen is present .wine beer and acetic acid vinegar ,need oxygen in the “primary” or first stage fermentation .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 when creating acetic vinegar , for example , exposing the surface the vinegar to as much oxygen as possible creates a healthy ,flavorful vinegar with the correct </a:t>
            </a:r>
            <a:r>
              <a:rPr lang="en-US" sz="2400" dirty="0" err="1">
                <a:solidFill>
                  <a:srgbClr val="FFFF00"/>
                </a:solidFill>
              </a:rPr>
              <a:t>pH.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Anaerobic </a:t>
            </a:r>
            <a:r>
              <a:rPr lang="en-US" sz="2400" b="1" dirty="0" err="1">
                <a:solidFill>
                  <a:srgbClr val="FFFF00"/>
                </a:solidFill>
              </a:rPr>
              <a:t>Fermantation</a:t>
            </a:r>
            <a:r>
              <a:rPr lang="en-US" sz="2400" b="1" dirty="0">
                <a:solidFill>
                  <a:srgbClr val="FFFF00"/>
                </a:solidFill>
              </a:rPr>
              <a:t> : </a:t>
            </a:r>
            <a:r>
              <a:rPr lang="en-US" sz="2400" dirty="0">
                <a:solidFill>
                  <a:srgbClr val="FFFF00"/>
                </a:solidFill>
              </a:rPr>
              <a:t>Anaerobic fermentation is a method cells use to extract </a:t>
            </a:r>
            <a:r>
              <a:rPr lang="en-US" sz="2400" dirty="0" err="1">
                <a:solidFill>
                  <a:srgbClr val="FFFF00"/>
                </a:solidFill>
              </a:rPr>
              <a:t>eneargy</a:t>
            </a:r>
            <a:r>
              <a:rPr lang="en-US" sz="2400" dirty="0">
                <a:solidFill>
                  <a:srgbClr val="FFFF00"/>
                </a:solidFill>
              </a:rPr>
              <a:t> from </a:t>
            </a:r>
            <a:r>
              <a:rPr lang="en-US" sz="2400" dirty="0" err="1">
                <a:solidFill>
                  <a:srgbClr val="FFFF00"/>
                </a:solidFill>
              </a:rPr>
              <a:t>carbohydrats</a:t>
            </a:r>
            <a:r>
              <a:rPr lang="en-US" sz="2400" dirty="0">
                <a:solidFill>
                  <a:srgbClr val="FFFF00"/>
                </a:solidFill>
              </a:rPr>
              <a:t>  when oxygen or other electron acceptors are not available in the surrounding environment .this differentiates it form anaerobic respiration , which doesn’t use oxygen but does use electron –accepting molecules that come from outside of the cell .the process can fallow </a:t>
            </a:r>
            <a:r>
              <a:rPr lang="en-US" sz="2400" dirty="0" err="1">
                <a:solidFill>
                  <a:srgbClr val="FFFF00"/>
                </a:solidFill>
              </a:rPr>
              <a:t>glycolysis</a:t>
            </a:r>
            <a:r>
              <a:rPr lang="en-US" sz="2400" dirty="0">
                <a:solidFill>
                  <a:srgbClr val="FFFF00"/>
                </a:solidFill>
              </a:rPr>
              <a:t> as the next step in the break down of glucose and other sugars to produce  molecules of adenosine </a:t>
            </a:r>
            <a:r>
              <a:rPr lang="en-US" sz="2400" dirty="0" err="1">
                <a:solidFill>
                  <a:srgbClr val="FFFF00"/>
                </a:solidFill>
              </a:rPr>
              <a:t>triphosphate</a:t>
            </a:r>
            <a:r>
              <a:rPr lang="en-US" sz="2400" dirty="0">
                <a:solidFill>
                  <a:srgbClr val="FFFF00"/>
                </a:solidFill>
              </a:rPr>
              <a:t>  (ATP) that create an energy source for the cell . 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There are two major types of anaerobic fermentation :Ethanol fermentation and lactic acid fermentation  .Both restore NAD+ to allow a cell to continue generating ATP through </a:t>
            </a:r>
            <a:r>
              <a:rPr lang="en-US" sz="2400" dirty="0" err="1">
                <a:solidFill>
                  <a:srgbClr val="FFFF00"/>
                </a:solidFill>
              </a:rPr>
              <a:t>glycolysis</a:t>
            </a:r>
            <a:r>
              <a:rPr lang="en-US" sz="2400" dirty="0">
                <a:solidFill>
                  <a:srgbClr val="FFFF00"/>
                </a:solidFill>
              </a:rPr>
              <a:t> .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>
                <a:solidFill>
                  <a:srgbClr val="FFFF00"/>
                </a:solidFill>
              </a:rPr>
              <a:t>Ethanol fermentation : ethanol fermentation converts </a:t>
            </a:r>
            <a:r>
              <a:rPr lang="en-US" sz="2400" dirty="0" err="1">
                <a:solidFill>
                  <a:srgbClr val="FFFF00"/>
                </a:solidFill>
              </a:rPr>
              <a:t>teo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pyruvate</a:t>
            </a:r>
            <a:r>
              <a:rPr lang="en-US" sz="2400" dirty="0">
                <a:solidFill>
                  <a:srgbClr val="FFFF00"/>
                </a:solidFill>
              </a:rPr>
              <a:t>  molecules , the products of </a:t>
            </a:r>
            <a:r>
              <a:rPr lang="en-US" sz="2400" dirty="0" err="1">
                <a:solidFill>
                  <a:srgbClr val="FFFF00"/>
                </a:solidFill>
              </a:rPr>
              <a:t>glycolysis</a:t>
            </a:r>
            <a:r>
              <a:rPr lang="en-US" sz="2400" dirty="0">
                <a:solidFill>
                  <a:srgbClr val="FFFF00"/>
                </a:solidFill>
              </a:rPr>
              <a:t> ,to two molecule of ethanol and two molecule of carbon dioxide .The reaction is a two step process  in which </a:t>
            </a:r>
            <a:r>
              <a:rPr lang="en-US" sz="2400" dirty="0" err="1">
                <a:solidFill>
                  <a:srgbClr val="FFFF00"/>
                </a:solidFill>
              </a:rPr>
              <a:t>pyruvate</a:t>
            </a:r>
            <a:r>
              <a:rPr lang="en-US" sz="2400" dirty="0">
                <a:solidFill>
                  <a:srgbClr val="FFFF00"/>
                </a:solidFill>
              </a:rPr>
              <a:t> is converted to acetaldehyde and  carbon dioxide first , by the enzyme </a:t>
            </a:r>
            <a:r>
              <a:rPr lang="en-US" sz="2400" dirty="0" err="1">
                <a:solidFill>
                  <a:srgbClr val="FFFF00"/>
                </a:solidFill>
              </a:rPr>
              <a:t>pyeuvate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decarbxylase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cfer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38200"/>
            <a:ext cx="7462898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5410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                               Ethanol fermentation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Lactic acid fermentation </a:t>
            </a:r>
            <a:r>
              <a:rPr lang="en-US" sz="2400" dirty="0">
                <a:solidFill>
                  <a:srgbClr val="FFFF00"/>
                </a:solidFill>
              </a:rPr>
              <a:t>: Lactic acid </a:t>
            </a:r>
            <a:r>
              <a:rPr lang="en-US" sz="2400" dirty="0" err="1">
                <a:solidFill>
                  <a:srgbClr val="FFFF00"/>
                </a:solidFill>
              </a:rPr>
              <a:t>fermentatio</a:t>
            </a:r>
            <a:r>
              <a:rPr lang="en-US" sz="2400" dirty="0">
                <a:solidFill>
                  <a:srgbClr val="FFFF00"/>
                </a:solidFill>
              </a:rPr>
              <a:t> is a biological process by which glucose and other six-carbon sugars ( also ,disaccharides of six-carbon sugars , </a:t>
            </a:r>
            <a:r>
              <a:rPr lang="en-US" sz="2400" dirty="0" err="1">
                <a:solidFill>
                  <a:srgbClr val="FFFF00"/>
                </a:solidFill>
              </a:rPr>
              <a:t>e.g</a:t>
            </a:r>
            <a:r>
              <a:rPr lang="en-US" sz="2400" dirty="0">
                <a:solidFill>
                  <a:srgbClr val="FFFF00"/>
                </a:solidFill>
              </a:rPr>
              <a:t> . sucrose or lactose) are converted into cellular energy and the metabolite lactate.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      The </a:t>
            </a:r>
            <a:r>
              <a:rPr lang="en-US" sz="2400" dirty="0" err="1">
                <a:solidFill>
                  <a:srgbClr val="FFFF00"/>
                </a:solidFill>
              </a:rPr>
              <a:t>pyruvate</a:t>
            </a:r>
            <a:r>
              <a:rPr lang="en-US" sz="2400" dirty="0">
                <a:solidFill>
                  <a:srgbClr val="FFFF00"/>
                </a:solidFill>
              </a:rPr>
              <a:t> molecule from glucose metabolism (</a:t>
            </a:r>
            <a:r>
              <a:rPr lang="en-US" sz="2400" dirty="0" err="1">
                <a:solidFill>
                  <a:srgbClr val="FFFF00"/>
                </a:solidFill>
              </a:rPr>
              <a:t>glycolysis</a:t>
            </a:r>
            <a:r>
              <a:rPr lang="en-US" sz="2400" dirty="0">
                <a:solidFill>
                  <a:srgbClr val="FFFF00"/>
                </a:solidFill>
              </a:rPr>
              <a:t>) may be fermented into lactic acid fermentation is used to converts lactose into Lactic acid in yogurt production .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   THERE ARE TWO TYPES OF LACTIC ACID FERMENTATION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 1.Homo Lactic fermentation </a:t>
            </a:r>
          </a:p>
          <a:p>
            <a:pPr>
              <a:buNone/>
            </a:pPr>
            <a:r>
              <a:rPr lang="en-US" sz="2400" dirty="0">
                <a:solidFill>
                  <a:srgbClr val="FFFF00"/>
                </a:solidFill>
              </a:rPr>
              <a:t> 2.Hetro  lactic fermentation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727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AGASTI ARTS,COMMERCE &amp; DADASAHEB RUPWATE SCIENCE COLLEGE,AKOLE</vt:lpstr>
      <vt:lpstr>Table of contents </vt:lpstr>
      <vt:lpstr>Introduction of fermentation  </vt:lpstr>
      <vt:lpstr>Defination </vt:lpstr>
      <vt:lpstr>Types based on fermentation (Areobic and Anaerobic) </vt:lpstr>
      <vt:lpstr>Slide 6</vt:lpstr>
      <vt:lpstr>Slide 7</vt:lpstr>
      <vt:lpstr>Slide 8</vt:lpstr>
      <vt:lpstr>Slide 9</vt:lpstr>
      <vt:lpstr>Slide 10</vt:lpstr>
      <vt:lpstr>Product of fermentation  </vt:lpstr>
      <vt:lpstr>Advantages and Disadvantages of fermentation  </vt:lpstr>
      <vt:lpstr>Importance of fermentation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AGASTI ARTS,COMMERCE &amp; DADASAHEB RUPWATE SCIENCE COLLEGE,AKOLE</dc:title>
  <dc:creator>Lenovo</dc:creator>
  <cp:lastModifiedBy>Chem</cp:lastModifiedBy>
  <cp:revision>18</cp:revision>
  <dcterms:created xsi:type="dcterms:W3CDTF">2020-08-27T15:20:10Z</dcterms:created>
  <dcterms:modified xsi:type="dcterms:W3CDTF">2021-12-10T09:35:08Z</dcterms:modified>
</cp:coreProperties>
</file>