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81" r:id="rId3"/>
    <p:sldId id="258" r:id="rId4"/>
    <p:sldId id="259" r:id="rId5"/>
    <p:sldId id="257" r:id="rId6"/>
    <p:sldId id="266" r:id="rId7"/>
    <p:sldId id="260" r:id="rId8"/>
    <p:sldId id="261" r:id="rId9"/>
    <p:sldId id="262" r:id="rId10"/>
    <p:sldId id="263" r:id="rId11"/>
    <p:sldId id="264" r:id="rId12"/>
    <p:sldId id="265" r:id="rId13"/>
    <p:sldId id="277" r:id="rId14"/>
    <p:sldId id="278" r:id="rId15"/>
    <p:sldId id="267" r:id="rId16"/>
    <p:sldId id="268" r:id="rId17"/>
    <p:sldId id="269" r:id="rId18"/>
    <p:sldId id="270" r:id="rId19"/>
    <p:sldId id="271" r:id="rId20"/>
    <p:sldId id="274" r:id="rId21"/>
    <p:sldId id="275" r:id="rId22"/>
    <p:sldId id="280" r:id="rId23"/>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191" autoAdjust="0"/>
    <p:restoredTop sz="94660"/>
  </p:normalViewPr>
  <p:slideViewPr>
    <p:cSldViewPr>
      <p:cViewPr>
        <p:scale>
          <a:sx n="68" d="100"/>
          <a:sy n="68" d="100"/>
        </p:scale>
        <p:origin x="-2874" y="-10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1931B3E-002F-4BCF-949F-49F74FE73159}" type="datetimeFigureOut">
              <a:rPr lang="en-US" smtClean="0"/>
              <a:pPr/>
              <a:t>12/10/2021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2F09C2D-F373-460D-AEE1-67A1AE6B54B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931B3E-002F-4BCF-949F-49F74FE73159}" type="datetimeFigureOut">
              <a:rPr lang="en-US" smtClean="0"/>
              <a:pPr/>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931B3E-002F-4BCF-949F-49F74FE73159}" type="datetimeFigureOut">
              <a:rPr lang="en-US" smtClean="0"/>
              <a:pPr/>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931B3E-002F-4BCF-949F-49F74FE73159}" type="datetimeFigureOut">
              <a:rPr lang="en-US" smtClean="0"/>
              <a:pPr/>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931B3E-002F-4BCF-949F-49F74FE73159}" type="datetimeFigureOut">
              <a:rPr lang="en-US" smtClean="0"/>
              <a:pPr/>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11931B3E-002F-4BCF-949F-49F74FE73159}" type="datetimeFigureOut">
              <a:rPr lang="en-US" smtClean="0"/>
              <a:pPr/>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F09C2D-F373-460D-AEE1-67A1AE6B54B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931B3E-002F-4BCF-949F-49F74FE73159}" type="datetimeFigureOut">
              <a:rPr lang="en-US" smtClean="0"/>
              <a:pPr/>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931B3E-002F-4BCF-949F-49F74FE73159}" type="datetimeFigureOut">
              <a:rPr lang="en-US" smtClean="0"/>
              <a:pPr/>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31B3E-002F-4BCF-949F-49F74FE73159}" type="datetimeFigureOut">
              <a:rPr lang="en-US" smtClean="0"/>
              <a:pPr/>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1931B3E-002F-4BCF-949F-49F74FE73159}" type="datetimeFigureOut">
              <a:rPr lang="en-US" smtClean="0"/>
              <a:pPr/>
              <a:t>12/10/2021</a:t>
            </a:fld>
            <a:endParaRPr lang="en-US"/>
          </a:p>
        </p:txBody>
      </p:sp>
      <p:sp>
        <p:nvSpPr>
          <p:cNvPr id="7" name="Slide Number Placeholder 6"/>
          <p:cNvSpPr>
            <a:spLocks noGrp="1"/>
          </p:cNvSpPr>
          <p:nvPr>
            <p:ph type="sldNum" sz="quarter" idx="12"/>
          </p:nvPr>
        </p:nvSpPr>
        <p:spPr/>
        <p:txBody>
          <a:bodyPr/>
          <a:lstStyle/>
          <a:p>
            <a:fld id="{92F09C2D-F373-460D-AEE1-67A1AE6B54B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931B3E-002F-4BCF-949F-49F74FE73159}" type="datetimeFigureOut">
              <a:rPr lang="en-US" smtClean="0"/>
              <a:pPr/>
              <a:t>12/10/2021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92F09C2D-F373-460D-AEE1-67A1AE6B54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1931B3E-002F-4BCF-949F-49F74FE73159}" type="datetimeFigureOut">
              <a:rPr lang="en-US" smtClean="0"/>
              <a:pPr/>
              <a:t>12/10/2021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2F09C2D-F373-460D-AEE1-67A1AE6B54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all-about-wine.com/types-of-red-wine.html" TargetMode="External"/><Relationship Id="rId2" Type="http://schemas.openxmlformats.org/officeDocument/2006/relationships/hyperlink" Target="http://www.all-about-wine.com/types-of-white-wine.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572000" y="4867637"/>
            <a:ext cx="912804" cy="10759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ctrTitle"/>
          </p:nvPr>
        </p:nvSpPr>
        <p:spPr/>
        <p:txBody>
          <a:bodyPr>
            <a:normAutofit fontScale="90000"/>
          </a:bodyPr>
          <a:lstStyle/>
          <a:p>
            <a:r>
              <a:rPr lang="en-US"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Bauhaus 93" pitchFamily="82" charset="0"/>
              </a:rPr>
              <a:t>DIFFERENT TYPES OF ALCOHOLIC BEVERAGES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390650" y="1828800"/>
            <a:ext cx="3505200" cy="3505200"/>
          </a:xfrm>
          <a:prstGeom prst="ellipse">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Subtitle 2"/>
          <p:cNvSpPr>
            <a:spLocks noGrp="1"/>
          </p:cNvSpPr>
          <p:nvPr>
            <p:ph type="subTitle" idx="1"/>
          </p:nvPr>
        </p:nvSpPr>
        <p:spPr>
          <a:xfrm>
            <a:off x="5638800" y="5181600"/>
            <a:ext cx="3309803" cy="1260629"/>
          </a:xfrm>
        </p:spPr>
        <p:txBody>
          <a:bodyPr/>
          <a:lstStyle/>
          <a:p>
            <a:r>
              <a:rPr lang="en-US" b="1" dirty="0">
                <a:solidFill>
                  <a:srgbClr val="002060"/>
                </a:solidFill>
                <a:latin typeface="Arial Black" pitchFamily="34" charset="0"/>
              </a:rPr>
              <a:t>Present By,</a:t>
            </a:r>
          </a:p>
          <a:p>
            <a:r>
              <a:rPr lang="en-US" b="1" dirty="0">
                <a:solidFill>
                  <a:srgbClr val="002060"/>
                </a:solidFill>
                <a:latin typeface="Arial Black" pitchFamily="34" charset="0"/>
              </a:rPr>
              <a:t>HASE S.D.</a:t>
            </a: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85750" y="4533900"/>
            <a:ext cx="2857500" cy="1600200"/>
          </a:xfrm>
          <a:prstGeom prst="rect">
            <a:avLst/>
          </a:prstGeom>
          <a:noFill/>
          <a:ln>
            <a:noFill/>
          </a:ln>
          <a:effectLst>
            <a:outerShdw dist="35921" dir="2700000" algn="ctr" rotWithShape="0">
              <a:schemeClr val="bg2"/>
            </a:outerShdw>
            <a:softEdge rad="1270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7170" name="Picture 2"/>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7425279" y="3367087"/>
            <a:ext cx="752475" cy="2333625"/>
          </a:xfrm>
          <a:prstGeom prst="rect">
            <a:avLst/>
          </a:prstGeom>
          <a:ln>
            <a:noFill/>
          </a:ln>
          <a:effectLst>
            <a:softEdge rad="112500"/>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69713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1.4 SPARKLING WINE</a:t>
            </a:r>
          </a:p>
        </p:txBody>
      </p:sp>
      <p:sp>
        <p:nvSpPr>
          <p:cNvPr id="3" name="Content Placeholder 2"/>
          <p:cNvSpPr>
            <a:spLocks noGrp="1"/>
          </p:cNvSpPr>
          <p:nvPr>
            <p:ph idx="1"/>
          </p:nvPr>
        </p:nvSpPr>
        <p:spPr/>
        <p:txBody>
          <a:bodyPr/>
          <a:lstStyle/>
          <a:p>
            <a:r>
              <a:rPr lang="en-US" b="1" dirty="0"/>
              <a:t>Sparkling wine</a:t>
            </a:r>
            <a:r>
              <a:rPr lang="en-US" dirty="0"/>
              <a:t> is a wine with significant levels of carbon dioxide in it, making it fizzy.</a:t>
            </a:r>
          </a:p>
          <a:p>
            <a:r>
              <a:rPr lang="en-US" dirty="0"/>
              <a:t>Champagne is the most famous sparkling wine in many regions in the world.</a:t>
            </a:r>
          </a:p>
        </p:txBody>
      </p:sp>
    </p:spTree>
    <p:extLst>
      <p:ext uri="{BB962C8B-B14F-4D97-AF65-F5344CB8AC3E}">
        <p14:creationId xmlns:p14="http://schemas.microsoft.com/office/powerpoint/2010/main" xmlns="" val="281221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1.5 SWEET WINE OR DESSERT WINE</a:t>
            </a:r>
          </a:p>
        </p:txBody>
      </p:sp>
      <p:sp>
        <p:nvSpPr>
          <p:cNvPr id="3" name="Content Placeholder 2"/>
          <p:cNvSpPr>
            <a:spLocks noGrp="1"/>
          </p:cNvSpPr>
          <p:nvPr>
            <p:ph idx="1"/>
          </p:nvPr>
        </p:nvSpPr>
        <p:spPr/>
        <p:txBody>
          <a:bodyPr/>
          <a:lstStyle/>
          <a:p>
            <a:r>
              <a:rPr lang="en-US" dirty="0"/>
              <a:t>Dessert wines are prepared from the residual sugar that is left in the finished wine. This gives the wine a very sweet taste. Dessert wines vary from off-dry to super, sticky sweet wines. The dessert wines are considered to be the sweetest wines.</a:t>
            </a:r>
          </a:p>
        </p:txBody>
      </p:sp>
    </p:spTree>
    <p:extLst>
      <p:ext uri="{BB962C8B-B14F-4D97-AF65-F5344CB8AC3E}">
        <p14:creationId xmlns:p14="http://schemas.microsoft.com/office/powerpoint/2010/main" xmlns="" val="3772706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1.6 FORTIFIED WINE</a:t>
            </a:r>
          </a:p>
        </p:txBody>
      </p:sp>
      <p:sp>
        <p:nvSpPr>
          <p:cNvPr id="3" name="Content Placeholder 2"/>
          <p:cNvSpPr>
            <a:spLocks noGrp="1"/>
          </p:cNvSpPr>
          <p:nvPr>
            <p:ph idx="1"/>
          </p:nvPr>
        </p:nvSpPr>
        <p:spPr/>
        <p:txBody>
          <a:bodyPr/>
          <a:lstStyle/>
          <a:p>
            <a:r>
              <a:rPr lang="en-US" dirty="0"/>
              <a:t>Fortified wines are those that are produced with a small addition of the grape spirit. Fortified wines generally include the dry and sweet styles.</a:t>
            </a:r>
          </a:p>
          <a:p>
            <a:r>
              <a:rPr lang="en-US" b="1" dirty="0"/>
              <a:t>Fortified wine</a:t>
            </a:r>
            <a:r>
              <a:rPr lang="en-US" dirty="0"/>
              <a:t> is a wine to which a </a:t>
            </a:r>
            <a:r>
              <a:rPr lang="en-US" dirty="0" err="1"/>
              <a:t>disttiled</a:t>
            </a:r>
            <a:r>
              <a:rPr lang="en-US" dirty="0"/>
              <a:t> spirit, usually brandy, is added. Many different styles of fortified wine have been developed, including Port, Sherry, Madeira</a:t>
            </a:r>
          </a:p>
        </p:txBody>
      </p:sp>
    </p:spTree>
    <p:extLst>
      <p:ext uri="{BB962C8B-B14F-4D97-AF65-F5344CB8AC3E}">
        <p14:creationId xmlns:p14="http://schemas.microsoft.com/office/powerpoint/2010/main" xmlns="" val="2976973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1.7 DRY WINE</a:t>
            </a:r>
          </a:p>
        </p:txBody>
      </p:sp>
      <p:sp>
        <p:nvSpPr>
          <p:cNvPr id="3" name="Content Placeholder 2"/>
          <p:cNvSpPr>
            <a:spLocks noGrp="1"/>
          </p:cNvSpPr>
          <p:nvPr>
            <p:ph idx="1"/>
          </p:nvPr>
        </p:nvSpPr>
        <p:spPr/>
        <p:txBody>
          <a:bodyPr>
            <a:normAutofit fontScale="70000" lnSpcReduction="20000"/>
          </a:bodyPr>
          <a:lstStyle/>
          <a:p>
            <a:r>
              <a:rPr lang="en-US" dirty="0"/>
              <a:t>A </a:t>
            </a:r>
            <a:r>
              <a:rPr lang="en-US" b="1" dirty="0"/>
              <a:t>dry wine</a:t>
            </a:r>
            <a:r>
              <a:rPr lang="en-US" dirty="0"/>
              <a:t> is simply a wine that has no residual sugar, meaning it isn’t sweet. </a:t>
            </a:r>
          </a:p>
          <a:p>
            <a:r>
              <a:rPr lang="en-US" dirty="0"/>
              <a:t>When grape juice converts to wine, alcohol is produced in the fermentation process because yeast eats the sugar present in the juice.</a:t>
            </a:r>
          </a:p>
          <a:p>
            <a:r>
              <a:rPr lang="en-US" dirty="0"/>
              <a:t>In many wines, the winemaker stops the fermentation process before the yeast has time to eat all the sugar, leaving the wine a touch sweet. When a winemaker leaves a little sugar behind, we call this residual sugar.</a:t>
            </a:r>
          </a:p>
          <a:p>
            <a:r>
              <a:rPr lang="en-US" dirty="0"/>
              <a:t>To make a dry wine, the winemaker will instead let the fermentation process finish completely, allowing the yeast to consume all the sugar present. No more sugar, so no sugary sweetness; the wine is therefore dry.</a:t>
            </a:r>
          </a:p>
          <a:p>
            <a:r>
              <a:rPr lang="en-US" dirty="0"/>
              <a:t>A wine that creates a drying sensation inside your mouth is a wine that is strong in tannins</a:t>
            </a:r>
          </a:p>
        </p:txBody>
      </p:sp>
    </p:spTree>
    <p:extLst>
      <p:ext uri="{BB962C8B-B14F-4D97-AF65-F5344CB8AC3E}">
        <p14:creationId xmlns:p14="http://schemas.microsoft.com/office/powerpoint/2010/main" xmlns="" val="3907227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1.8 PORT WINE</a:t>
            </a:r>
          </a:p>
        </p:txBody>
      </p:sp>
      <p:sp>
        <p:nvSpPr>
          <p:cNvPr id="3" name="Content Placeholder 2"/>
          <p:cNvSpPr>
            <a:spLocks noGrp="1"/>
          </p:cNvSpPr>
          <p:nvPr>
            <p:ph idx="1"/>
          </p:nvPr>
        </p:nvSpPr>
        <p:spPr/>
        <p:txBody>
          <a:bodyPr/>
          <a:lstStyle/>
          <a:p>
            <a:r>
              <a:rPr lang="en-US" dirty="0"/>
              <a:t>a strong, sweet dark red (occasionally brown or white) fortified wine, originally from Portugal, typically drunk as a dessert wine.</a:t>
            </a:r>
          </a:p>
        </p:txBody>
      </p:sp>
    </p:spTree>
    <p:extLst>
      <p:ext uri="{BB962C8B-B14F-4D97-AF65-F5344CB8AC3E}">
        <p14:creationId xmlns:p14="http://schemas.microsoft.com/office/powerpoint/2010/main" xmlns="" val="2085397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2. BEER</a:t>
            </a:r>
          </a:p>
        </p:txBody>
      </p:sp>
      <p:sp>
        <p:nvSpPr>
          <p:cNvPr id="3" name="Content Placeholder 2"/>
          <p:cNvSpPr>
            <a:spLocks noGrp="1"/>
          </p:cNvSpPr>
          <p:nvPr>
            <p:ph idx="1"/>
          </p:nvPr>
        </p:nvSpPr>
        <p:spPr/>
        <p:txBody>
          <a:bodyPr>
            <a:normAutofit fontScale="92500" lnSpcReduction="20000"/>
          </a:bodyPr>
          <a:lstStyle/>
          <a:p>
            <a:r>
              <a:rPr lang="en-US" b="1" dirty="0"/>
              <a:t>Beer</a:t>
            </a:r>
            <a:r>
              <a:rPr lang="en-US" dirty="0"/>
              <a:t> is one of the oldest and most widely consumed alcoholic drinks in the world,  and the third most popular drink overall after water and tea. Beer is brewed from cereal grains most commonly from malted barley, though wheat, maize (corn), and rice are also used.</a:t>
            </a:r>
          </a:p>
          <a:p>
            <a:r>
              <a:rPr lang="en-US" dirty="0"/>
              <a:t> Beer is any alcoholic beverage made by the fermentation of grain, just as wine is any alcoholic beverage made by the fermentation of fruit.</a:t>
            </a:r>
          </a:p>
        </p:txBody>
      </p:sp>
      <p:pic>
        <p:nvPicPr>
          <p:cNvPr id="1026" name="Picture 2"/>
          <p:cNvPicPr>
            <a:picLocks noChangeAspect="1" noChangeArrowheads="1"/>
          </p:cNvPicPr>
          <p:nvPr/>
        </p:nvPicPr>
        <p:blipFill>
          <a:blip r:embed="rId2">
            <a:extLst>
              <a:ext uri="{BEBA8EAE-BF5A-486C-A8C5-ECC9F3942E4B}">
                <a14:imgProps xmlns:a14="http://schemas.microsoft.com/office/drawing/2010/main" xmlns="">
                  <a14:imgLayer r:embed="rId3">
                    <a14:imgEffect>
                      <a14:brightnessContrast bright="20000" contrast="-40000"/>
                    </a14:imgEffect>
                  </a14:imgLayer>
                </a14:imgProps>
              </a:ext>
              <a:ext uri="{28A0092B-C50C-407E-A947-70E740481C1C}">
                <a14:useLocalDpi xmlns:a14="http://schemas.microsoft.com/office/drawing/2010/main" xmlns="" val="0"/>
              </a:ext>
            </a:extLst>
          </a:blip>
          <a:srcRect/>
          <a:stretch>
            <a:fillRect/>
          </a:stretch>
        </p:blipFill>
        <p:spPr bwMode="auto">
          <a:xfrm>
            <a:off x="7315200" y="4832640"/>
            <a:ext cx="839932" cy="16798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991081" y="5707207"/>
            <a:ext cx="592826" cy="6987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72196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process of brewing beer</a:t>
            </a:r>
            <a:br>
              <a:rPr lang="en-US" dirty="0"/>
            </a:br>
            <a:endParaRPr lang="en-US" dirty="0"/>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05000" y="1676400"/>
            <a:ext cx="3935218" cy="480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2095500" y="1982688"/>
            <a:ext cx="1371600" cy="307777"/>
          </a:xfrm>
          <a:prstGeom prst="rect">
            <a:avLst/>
          </a:prstGeom>
          <a:noFill/>
        </p:spPr>
        <p:txBody>
          <a:bodyPr wrap="square" rtlCol="0">
            <a:spAutoFit/>
          </a:bodyPr>
          <a:lstStyle/>
          <a:p>
            <a:r>
              <a:rPr lang="en-US" sz="1400" dirty="0">
                <a:latin typeface="Arial" pitchFamily="34" charset="0"/>
                <a:cs typeface="Arial" pitchFamily="34" charset="0"/>
              </a:rPr>
              <a:t>Hot water tank</a:t>
            </a:r>
          </a:p>
        </p:txBody>
      </p:sp>
      <p:sp>
        <p:nvSpPr>
          <p:cNvPr id="5" name="TextBox 4"/>
          <p:cNvSpPr txBox="1"/>
          <p:nvPr/>
        </p:nvSpPr>
        <p:spPr>
          <a:xfrm>
            <a:off x="5105400" y="1982688"/>
            <a:ext cx="533400" cy="307777"/>
          </a:xfrm>
          <a:prstGeom prst="rect">
            <a:avLst/>
          </a:prstGeom>
          <a:noFill/>
        </p:spPr>
        <p:txBody>
          <a:bodyPr wrap="square" rtlCol="0">
            <a:spAutoFit/>
          </a:bodyPr>
          <a:lstStyle/>
          <a:p>
            <a:r>
              <a:rPr lang="en-US" sz="1400" dirty="0">
                <a:latin typeface="Arial" pitchFamily="34" charset="0"/>
                <a:cs typeface="Arial" pitchFamily="34" charset="0"/>
              </a:rPr>
              <a:t>malt</a:t>
            </a:r>
          </a:p>
        </p:txBody>
      </p:sp>
      <p:sp>
        <p:nvSpPr>
          <p:cNvPr id="7" name="TextBox 6"/>
          <p:cNvSpPr txBox="1"/>
          <p:nvPr/>
        </p:nvSpPr>
        <p:spPr>
          <a:xfrm>
            <a:off x="4343400" y="2895600"/>
            <a:ext cx="1028700" cy="338554"/>
          </a:xfrm>
          <a:prstGeom prst="rect">
            <a:avLst/>
          </a:prstGeom>
          <a:noFill/>
        </p:spPr>
        <p:txBody>
          <a:bodyPr wrap="square" rtlCol="0">
            <a:spAutoFit/>
          </a:bodyPr>
          <a:lstStyle/>
          <a:p>
            <a:r>
              <a:rPr lang="en-US" sz="1600" dirty="0">
                <a:latin typeface="Arial" pitchFamily="34" charset="0"/>
                <a:cs typeface="Arial" pitchFamily="34" charset="0"/>
              </a:rPr>
              <a:t>Mash </a:t>
            </a:r>
            <a:r>
              <a:rPr lang="en-US" sz="1600" dirty="0" err="1">
                <a:latin typeface="Arial" pitchFamily="34" charset="0"/>
                <a:cs typeface="Arial" pitchFamily="34" charset="0"/>
              </a:rPr>
              <a:t>tun</a:t>
            </a:r>
            <a:endParaRPr lang="en-US" sz="1600" dirty="0">
              <a:latin typeface="Arial" pitchFamily="34" charset="0"/>
              <a:cs typeface="Arial" pitchFamily="34" charset="0"/>
            </a:endParaRPr>
          </a:p>
        </p:txBody>
      </p:sp>
      <p:sp>
        <p:nvSpPr>
          <p:cNvPr id="8" name="TextBox 7"/>
          <p:cNvSpPr txBox="1"/>
          <p:nvPr/>
        </p:nvSpPr>
        <p:spPr>
          <a:xfrm>
            <a:off x="3314701" y="2908216"/>
            <a:ext cx="596008" cy="253916"/>
          </a:xfrm>
          <a:prstGeom prst="rect">
            <a:avLst/>
          </a:prstGeom>
          <a:noFill/>
        </p:spPr>
        <p:txBody>
          <a:bodyPr wrap="square" rtlCol="0">
            <a:spAutoFit/>
          </a:bodyPr>
          <a:lstStyle/>
          <a:p>
            <a:r>
              <a:rPr lang="en-US" sz="1050" dirty="0">
                <a:latin typeface="Arial" pitchFamily="34" charset="0"/>
                <a:cs typeface="Arial" pitchFamily="34" charset="0"/>
              </a:rPr>
              <a:t>hops</a:t>
            </a:r>
          </a:p>
        </p:txBody>
      </p:sp>
      <p:sp>
        <p:nvSpPr>
          <p:cNvPr id="9" name="TextBox 8"/>
          <p:cNvSpPr txBox="1"/>
          <p:nvPr/>
        </p:nvSpPr>
        <p:spPr>
          <a:xfrm>
            <a:off x="2641600" y="3784600"/>
            <a:ext cx="1167508" cy="307777"/>
          </a:xfrm>
          <a:prstGeom prst="rect">
            <a:avLst/>
          </a:prstGeom>
          <a:noFill/>
        </p:spPr>
        <p:txBody>
          <a:bodyPr wrap="square" rtlCol="0">
            <a:spAutoFit/>
          </a:bodyPr>
          <a:lstStyle/>
          <a:p>
            <a:r>
              <a:rPr lang="en-US" sz="1400" dirty="0">
                <a:latin typeface="Arial" pitchFamily="34" charset="0"/>
                <a:cs typeface="Arial" pitchFamily="34" charset="0"/>
              </a:rPr>
              <a:t>copper</a:t>
            </a:r>
          </a:p>
        </p:txBody>
      </p:sp>
      <p:sp>
        <p:nvSpPr>
          <p:cNvPr id="10" name="TextBox 9"/>
          <p:cNvSpPr txBox="1"/>
          <p:nvPr/>
        </p:nvSpPr>
        <p:spPr>
          <a:xfrm>
            <a:off x="4495800" y="4092377"/>
            <a:ext cx="1143000" cy="307777"/>
          </a:xfrm>
          <a:prstGeom prst="rect">
            <a:avLst/>
          </a:prstGeom>
          <a:noFill/>
        </p:spPr>
        <p:txBody>
          <a:bodyPr wrap="square" rtlCol="0">
            <a:spAutoFit/>
          </a:bodyPr>
          <a:lstStyle/>
          <a:p>
            <a:r>
              <a:rPr lang="en-US" sz="1400" dirty="0" err="1">
                <a:latin typeface="Arial" pitchFamily="34" charset="0"/>
                <a:cs typeface="Arial" pitchFamily="34" charset="0"/>
              </a:rPr>
              <a:t>hopback</a:t>
            </a:r>
            <a:endParaRPr lang="en-US" sz="1400" dirty="0">
              <a:latin typeface="Arial" pitchFamily="34" charset="0"/>
              <a:cs typeface="Arial" pitchFamily="34" charset="0"/>
            </a:endParaRPr>
          </a:p>
        </p:txBody>
      </p:sp>
      <p:sp>
        <p:nvSpPr>
          <p:cNvPr id="11" name="TextBox 10"/>
          <p:cNvSpPr txBox="1"/>
          <p:nvPr/>
        </p:nvSpPr>
        <p:spPr>
          <a:xfrm>
            <a:off x="3910709" y="4724400"/>
            <a:ext cx="1156591" cy="461665"/>
          </a:xfrm>
          <a:prstGeom prst="rect">
            <a:avLst/>
          </a:prstGeom>
          <a:noFill/>
        </p:spPr>
        <p:txBody>
          <a:bodyPr wrap="square" rtlCol="0">
            <a:spAutoFit/>
          </a:bodyPr>
          <a:lstStyle/>
          <a:p>
            <a:r>
              <a:rPr lang="en-US" sz="1200" b="1" dirty="0">
                <a:latin typeface="Arial" pitchFamily="34" charset="0"/>
                <a:cs typeface="Arial" pitchFamily="34" charset="0"/>
              </a:rPr>
              <a:t>Heat exchanger</a:t>
            </a:r>
          </a:p>
        </p:txBody>
      </p:sp>
      <p:sp>
        <p:nvSpPr>
          <p:cNvPr id="12" name="TextBox 11"/>
          <p:cNvSpPr txBox="1"/>
          <p:nvPr/>
        </p:nvSpPr>
        <p:spPr>
          <a:xfrm>
            <a:off x="2362200" y="5186065"/>
            <a:ext cx="1104900" cy="738664"/>
          </a:xfrm>
          <a:prstGeom prst="rect">
            <a:avLst/>
          </a:prstGeom>
          <a:noFill/>
        </p:spPr>
        <p:txBody>
          <a:bodyPr wrap="square" rtlCol="0">
            <a:spAutoFit/>
          </a:bodyPr>
          <a:lstStyle/>
          <a:p>
            <a:r>
              <a:rPr lang="en-US" sz="1400" dirty="0"/>
              <a:t>Add yeast to fermenter</a:t>
            </a:r>
          </a:p>
        </p:txBody>
      </p:sp>
      <p:sp>
        <p:nvSpPr>
          <p:cNvPr id="13" name="TextBox 12"/>
          <p:cNvSpPr txBox="1"/>
          <p:nvPr/>
        </p:nvSpPr>
        <p:spPr>
          <a:xfrm>
            <a:off x="4724400" y="5186065"/>
            <a:ext cx="990600" cy="307777"/>
          </a:xfrm>
          <a:prstGeom prst="rect">
            <a:avLst/>
          </a:prstGeom>
          <a:noFill/>
        </p:spPr>
        <p:txBody>
          <a:bodyPr wrap="square" rtlCol="0">
            <a:spAutoFit/>
          </a:bodyPr>
          <a:lstStyle/>
          <a:p>
            <a:r>
              <a:rPr lang="en-US" sz="1400" b="1" dirty="0">
                <a:latin typeface="Arial" pitchFamily="34" charset="0"/>
                <a:cs typeface="Arial" pitchFamily="34" charset="0"/>
              </a:rPr>
              <a:t>bottling</a:t>
            </a:r>
          </a:p>
        </p:txBody>
      </p:sp>
      <p:sp>
        <p:nvSpPr>
          <p:cNvPr id="14" name="TextBox 13"/>
          <p:cNvSpPr txBox="1"/>
          <p:nvPr/>
        </p:nvSpPr>
        <p:spPr>
          <a:xfrm>
            <a:off x="4343400" y="5924729"/>
            <a:ext cx="1219200" cy="276999"/>
          </a:xfrm>
          <a:prstGeom prst="rect">
            <a:avLst/>
          </a:prstGeom>
          <a:noFill/>
        </p:spPr>
        <p:txBody>
          <a:bodyPr wrap="square" rtlCol="0">
            <a:spAutoFit/>
          </a:bodyPr>
          <a:lstStyle/>
          <a:p>
            <a:r>
              <a:rPr lang="en-US" sz="1200" dirty="0">
                <a:latin typeface="Arial" pitchFamily="34" charset="0"/>
                <a:cs typeface="Arial" pitchFamily="34" charset="0"/>
              </a:rPr>
              <a:t>Cask or keg</a:t>
            </a:r>
          </a:p>
        </p:txBody>
      </p:sp>
    </p:spTree>
    <p:extLst>
      <p:ext uri="{BB962C8B-B14F-4D97-AF65-F5344CB8AC3E}">
        <p14:creationId xmlns:p14="http://schemas.microsoft.com/office/powerpoint/2010/main" xmlns="" val="2905329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The brewing process commonly begins with malted barley or malt</a:t>
            </a:r>
          </a:p>
          <a:p>
            <a:r>
              <a:rPr lang="en-US" dirty="0"/>
              <a:t> The malt is heated with water in a large kettle called a “mash </a:t>
            </a:r>
            <a:r>
              <a:rPr lang="en-US" dirty="0" err="1"/>
              <a:t>tun.</a:t>
            </a:r>
            <a:r>
              <a:rPr lang="en-US" dirty="0"/>
              <a:t>” At the end of mashing, the starches in the malt have been broken down into simple sugars, resulting in a sweet liquid known as “</a:t>
            </a:r>
            <a:r>
              <a:rPr lang="en-US" dirty="0" err="1"/>
              <a:t>wort</a:t>
            </a:r>
            <a:r>
              <a:rPr lang="en-US" dirty="0"/>
              <a:t>.”</a:t>
            </a:r>
          </a:p>
          <a:p>
            <a:r>
              <a:rPr lang="en-US" dirty="0"/>
              <a:t>The </a:t>
            </a:r>
            <a:r>
              <a:rPr lang="en-US" dirty="0" err="1"/>
              <a:t>wort</a:t>
            </a:r>
            <a:r>
              <a:rPr lang="en-US" dirty="0"/>
              <a:t> is piped into the next large tank in the brewery, the brew kettle. Here, hopes (green, cone-like flowers) are added and boiled with the liquid, providing bitterness and aroma.</a:t>
            </a:r>
          </a:p>
          <a:p>
            <a:r>
              <a:rPr lang="en-US" dirty="0"/>
              <a:t>After boiling, the </a:t>
            </a:r>
            <a:r>
              <a:rPr lang="en-US" dirty="0" err="1"/>
              <a:t>wort</a:t>
            </a:r>
            <a:r>
              <a:rPr lang="en-US" dirty="0"/>
              <a:t> is rapidly cooled until it is at the right temperature to add yeast, the single-celled organisms that do the work of fermentation. </a:t>
            </a:r>
          </a:p>
          <a:p>
            <a:endParaRPr lang="en-US" dirty="0"/>
          </a:p>
        </p:txBody>
      </p:sp>
    </p:spTree>
    <p:extLst>
      <p:ext uri="{BB962C8B-B14F-4D97-AF65-F5344CB8AC3E}">
        <p14:creationId xmlns:p14="http://schemas.microsoft.com/office/powerpoint/2010/main" xmlns="" val="2565165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3.RUM</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181600" y="4572000"/>
            <a:ext cx="2900362" cy="1290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fontScale="92500" lnSpcReduction="10000"/>
          </a:bodyPr>
          <a:lstStyle/>
          <a:p>
            <a:r>
              <a:rPr lang="en-US" dirty="0"/>
              <a:t>Rum is a distilled beverage made from sugarcane products. </a:t>
            </a:r>
            <a:r>
              <a:rPr lang="en-US" dirty="0" err="1"/>
              <a:t>Eg</a:t>
            </a:r>
            <a:r>
              <a:rPr lang="en-US" dirty="0"/>
              <a:t>. Molasses and sugarcane juice</a:t>
            </a:r>
          </a:p>
          <a:p>
            <a:r>
              <a:rPr lang="en-US" dirty="0"/>
              <a:t>Making of Rum Firstly the sugarcane is harvested and crushed to remove the juice. During the process of making sugar we get a by product call molasses which forms the base of most Rums.</a:t>
            </a:r>
          </a:p>
          <a:p>
            <a:r>
              <a:rPr lang="en-US" dirty="0"/>
              <a:t>Yeast, water added to molasses to start fermentation </a:t>
            </a:r>
            <a:r>
              <a:rPr lang="en-US" dirty="0" err="1"/>
              <a:t>Fermentation</a:t>
            </a:r>
            <a:endParaRPr lang="en-US" dirty="0"/>
          </a:p>
        </p:txBody>
      </p:sp>
    </p:spTree>
    <p:extLst>
      <p:ext uri="{BB962C8B-B14F-4D97-AF65-F5344CB8AC3E}">
        <p14:creationId xmlns:p14="http://schemas.microsoft.com/office/powerpoint/2010/main" xmlns="" val="1065215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Then the fermenting liquid is </a:t>
            </a:r>
            <a:r>
              <a:rPr lang="en-US" dirty="0" err="1"/>
              <a:t>distilled.Pot</a:t>
            </a:r>
            <a:r>
              <a:rPr lang="en-US" dirty="0"/>
              <a:t> still distillation for darker rums Patent still distillation for light rums </a:t>
            </a:r>
          </a:p>
        </p:txBody>
      </p:sp>
      <p:pic>
        <p:nvPicPr>
          <p:cNvPr id="4" name="Picture 3"/>
          <p:cNvPicPr>
            <a:picLocks noChangeAspect="1" noChangeArrowheads="1"/>
          </p:cNvPicPr>
          <p:nvPr/>
        </p:nvPicPr>
        <p:blipFill>
          <a:blip r:embed="rId2">
            <a:extLst>
              <a:ext uri="{BEBA8EAE-BF5A-486C-A8C5-ECC9F3942E4B}">
                <a14:imgProps xmlns:a14="http://schemas.microsoft.com/office/drawing/2010/main" xmlns="">
                  <a14:imgLayer r:embed="rId3">
                    <a14:imgEffect>
                      <a14:brightnessContrast bright="20000" contrast="-20000"/>
                    </a14:imgEffect>
                  </a14:imgLayer>
                </a14:imgProps>
              </a:ext>
              <a:ext uri="{28A0092B-C50C-407E-A947-70E740481C1C}">
                <a14:useLocalDpi xmlns:a14="http://schemas.microsoft.com/office/drawing/2010/main" xmlns="" val="0"/>
              </a:ext>
            </a:extLst>
          </a:blip>
          <a:srcRect/>
          <a:stretch>
            <a:fillRect/>
          </a:stretch>
        </p:blipFill>
        <p:spPr bwMode="auto">
          <a:xfrm>
            <a:off x="990601" y="4607881"/>
            <a:ext cx="915440" cy="1219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7604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024744" cy="1143000"/>
          </a:xfrm>
        </p:spPr>
        <p:txBody>
          <a:bodyPr>
            <a:normAutofit/>
          </a:bodyPr>
          <a:lstStyle/>
          <a:p>
            <a:r>
              <a:rPr lang="en-IN" sz="2800" dirty="0">
                <a:solidFill>
                  <a:srgbClr val="FF0000"/>
                </a:solidFill>
                <a:latin typeface="Algerian" pitchFamily="82" charset="0"/>
              </a:rPr>
              <a:t>AGASTI ARTS,COMMERCE &amp; DADASAHEB RUPWATE SCIENCE COLLEGE,AKOLE</a:t>
            </a:r>
            <a:endParaRPr lang="en-US" sz="2800" dirty="0">
              <a:solidFill>
                <a:srgbClr val="FF0000"/>
              </a:solidFill>
            </a:endParaRPr>
          </a:p>
        </p:txBody>
      </p:sp>
      <p:sp>
        <p:nvSpPr>
          <p:cNvPr id="4" name="Rectangle 3"/>
          <p:cNvSpPr/>
          <p:nvPr/>
        </p:nvSpPr>
        <p:spPr>
          <a:xfrm>
            <a:off x="1936553" y="1913929"/>
            <a:ext cx="5334000" cy="923330"/>
          </a:xfrm>
          <a:prstGeom prst="rect">
            <a:avLst/>
          </a:prstGeom>
        </p:spPr>
        <p:txBody>
          <a:bodyPr wrap="square">
            <a:spAutoFit/>
          </a:bodyPr>
          <a:lstStyle/>
          <a:p>
            <a:pPr algn="ctr"/>
            <a:r>
              <a:rPr lang="en-IN" b="1" dirty="0">
                <a:solidFill>
                  <a:srgbClr val="FFFF00"/>
                </a:solidFill>
                <a:latin typeface="Bahnschrift SemiLight" pitchFamily="34" charset="0"/>
              </a:rPr>
              <a:t> </a:t>
            </a:r>
            <a:r>
              <a:rPr lang="en-IN" b="1" dirty="0">
                <a:solidFill>
                  <a:srgbClr val="7030A0"/>
                </a:solidFill>
                <a:latin typeface="Bahnschrift SemiLight" pitchFamily="34" charset="0"/>
              </a:rPr>
              <a:t>DEPARTMENT OF </a:t>
            </a:r>
            <a:r>
              <a:rPr lang="en-IN" b="1">
                <a:solidFill>
                  <a:srgbClr val="7030A0"/>
                </a:solidFill>
                <a:latin typeface="Bahnschrift SemiLight" pitchFamily="34" charset="0"/>
              </a:rPr>
              <a:t>WINE TECHNOLOGY</a:t>
            </a:r>
          </a:p>
          <a:p>
            <a:pPr algn="ctr"/>
            <a:r>
              <a:rPr lang="en-IN" b="1">
                <a:solidFill>
                  <a:srgbClr val="7030A0"/>
                </a:solidFill>
                <a:latin typeface="Bahnschrift SemiLight" pitchFamily="34" charset="0"/>
              </a:rPr>
              <a:t>F. Y. B. Sc. Wine, Brewing And Alcohol Technology</a:t>
            </a:r>
          </a:p>
          <a:p>
            <a:pPr algn="ctr"/>
            <a:r>
              <a:rPr lang="en-US">
                <a:solidFill>
                  <a:srgbClr val="7030A0"/>
                </a:solidFill>
              </a:rPr>
              <a:t>Course  Code :WT-107 Basic Wine Technology</a:t>
            </a:r>
            <a:endParaRPr lang="en-US" dirty="0">
              <a:solidFill>
                <a:srgbClr val="7030A0"/>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449775" y="2866429"/>
            <a:ext cx="2015850" cy="1828800"/>
          </a:xfrm>
          <a:prstGeom prst="rect">
            <a:avLst/>
          </a:prstGeom>
        </p:spPr>
      </p:pic>
      <p:sp>
        <p:nvSpPr>
          <p:cNvPr id="6" name="Rectangle 5"/>
          <p:cNvSpPr/>
          <p:nvPr/>
        </p:nvSpPr>
        <p:spPr>
          <a:xfrm>
            <a:off x="1676400" y="4724400"/>
            <a:ext cx="5562600" cy="646331"/>
          </a:xfrm>
          <a:prstGeom prst="rect">
            <a:avLst/>
          </a:prstGeom>
        </p:spPr>
        <p:txBody>
          <a:bodyPr wrap="square">
            <a:spAutoFit/>
          </a:bodyPr>
          <a:lstStyle/>
          <a:p>
            <a:r>
              <a:rPr lang="en-US" dirty="0">
                <a:solidFill>
                  <a:schemeClr val="bg2"/>
                </a:solidFill>
                <a:latin typeface="Arial Rounded MT Bold" pitchFamily="34" charset="0"/>
              </a:rPr>
              <a:t>    </a:t>
            </a:r>
            <a:r>
              <a:rPr lang="en-US" dirty="0" err="1">
                <a:solidFill>
                  <a:srgbClr val="FF0000"/>
                </a:solidFill>
                <a:latin typeface="Arial Rounded MT Bold" pitchFamily="34" charset="0"/>
              </a:rPr>
              <a:t>Akole</a:t>
            </a:r>
            <a:r>
              <a:rPr lang="en-US" dirty="0">
                <a:solidFill>
                  <a:srgbClr val="FF0000"/>
                </a:solidFill>
                <a:latin typeface="Arial Rounded MT Bold" pitchFamily="34" charset="0"/>
              </a:rPr>
              <a:t> </a:t>
            </a:r>
            <a:r>
              <a:rPr lang="en-US" err="1">
                <a:solidFill>
                  <a:srgbClr val="FF0000"/>
                </a:solidFill>
                <a:latin typeface="Arial Rounded MT Bold" pitchFamily="34" charset="0"/>
              </a:rPr>
              <a:t>Taluka</a:t>
            </a:r>
            <a:r>
              <a:rPr lang="en-US">
                <a:solidFill>
                  <a:srgbClr val="FF0000"/>
                </a:solidFill>
                <a:latin typeface="Arial Rounded MT Bold" pitchFamily="34" charset="0"/>
              </a:rPr>
              <a:t> Educat</a:t>
            </a:r>
            <a:r>
              <a:rPr lang="en-IN">
                <a:solidFill>
                  <a:srgbClr val="FF0000"/>
                </a:solidFill>
                <a:latin typeface="Arial Rounded MT Bold" pitchFamily="34" charset="0"/>
              </a:rPr>
              <a:t>i</a:t>
            </a:r>
            <a:r>
              <a:rPr lang="en-US">
                <a:solidFill>
                  <a:srgbClr val="FF0000"/>
                </a:solidFill>
                <a:latin typeface="Arial Rounded MT Bold" pitchFamily="34" charset="0"/>
              </a:rPr>
              <a:t>on </a:t>
            </a:r>
            <a:r>
              <a:rPr lang="en-US" dirty="0">
                <a:solidFill>
                  <a:srgbClr val="FF0000"/>
                </a:solidFill>
                <a:latin typeface="Arial Rounded MT Bold" pitchFamily="34" charset="0"/>
              </a:rPr>
              <a:t>Society ,</a:t>
            </a:r>
            <a:r>
              <a:rPr lang="en-US" dirty="0" err="1">
                <a:solidFill>
                  <a:srgbClr val="FF0000"/>
                </a:solidFill>
                <a:latin typeface="Arial Rounded MT Bold" pitchFamily="34" charset="0"/>
              </a:rPr>
              <a:t>Akole</a:t>
            </a:r>
            <a:r>
              <a:rPr lang="en-US" dirty="0">
                <a:solidFill>
                  <a:srgbClr val="FF0000"/>
                </a:solidFill>
                <a:latin typeface="Arial Rounded MT Bold" pitchFamily="34" charset="0"/>
              </a:rPr>
              <a:t> 422601</a:t>
            </a:r>
          </a:p>
          <a:p>
            <a:r>
              <a:rPr lang="en-US" dirty="0">
                <a:solidFill>
                  <a:srgbClr val="FF0000"/>
                </a:solidFill>
                <a:latin typeface="Arial Rounded MT Bold" pitchFamily="34" charset="0"/>
              </a:rPr>
              <a:t>                            Year 2020-2021</a:t>
            </a:r>
            <a:endParaRPr lang="en-IN"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4.GIN</a:t>
            </a:r>
            <a:endParaRPr lang="en-US" dirty="0"/>
          </a:p>
        </p:txBody>
      </p:sp>
      <p:sp>
        <p:nvSpPr>
          <p:cNvPr id="4" name="Content Placeholder 3"/>
          <p:cNvSpPr>
            <a:spLocks noGrp="1"/>
          </p:cNvSpPr>
          <p:nvPr>
            <p:ph idx="1"/>
          </p:nvPr>
        </p:nvSpPr>
        <p:spPr/>
        <p:txBody>
          <a:bodyPr>
            <a:normAutofit lnSpcReduction="10000"/>
          </a:bodyPr>
          <a:lstStyle/>
          <a:p>
            <a:r>
              <a:rPr lang="en-US" b="1" dirty="0"/>
              <a:t>Gin</a:t>
            </a:r>
            <a:r>
              <a:rPr lang="en-US" dirty="0"/>
              <a:t> is liquor that derives its predominant </a:t>
            </a:r>
            <a:r>
              <a:rPr lang="en-US" dirty="0" err="1"/>
              <a:t>flavour</a:t>
            </a:r>
            <a:r>
              <a:rPr lang="en-US" dirty="0"/>
              <a:t> from juniper berries (</a:t>
            </a:r>
            <a:r>
              <a:rPr lang="en-US" i="1" dirty="0" err="1"/>
              <a:t>Juniperus</a:t>
            </a:r>
            <a:r>
              <a:rPr lang="en-US" i="1" dirty="0"/>
              <a:t> </a:t>
            </a:r>
            <a:r>
              <a:rPr lang="en-US" i="1" dirty="0" err="1"/>
              <a:t>communis</a:t>
            </a:r>
            <a:r>
              <a:rPr lang="en-US" dirty="0"/>
              <a:t>). Gin is one of the broadest categories of spirits.</a:t>
            </a:r>
          </a:p>
          <a:p>
            <a:r>
              <a:rPr lang="en-US" dirty="0"/>
              <a:t>Gin is made primarily from a mixture of malted barley, wheat, corn and rye. It is an un-aged spirit. The botanicals which are used to </a:t>
            </a:r>
            <a:r>
              <a:rPr lang="en-US" dirty="0" err="1"/>
              <a:t>flavour</a:t>
            </a:r>
            <a:r>
              <a:rPr lang="en-US" dirty="0"/>
              <a:t> gin are anise, coriander, cassia bark, cinnamon stick, orange peel etc.</a:t>
            </a:r>
          </a:p>
          <a:p>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43800" y="4038600"/>
            <a:ext cx="752475" cy="2333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74264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rPr>
              <a:t>METHODS OF PRODUCTION</a:t>
            </a: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71186" y="4657308"/>
            <a:ext cx="1447800" cy="1807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normAutofit fontScale="92500" lnSpcReduction="20000"/>
          </a:bodyPr>
          <a:lstStyle/>
          <a:p>
            <a:r>
              <a:rPr lang="en-US" dirty="0"/>
              <a:t> </a:t>
            </a:r>
            <a:r>
              <a:rPr lang="en-US" b="1" dirty="0"/>
              <a:t>Percolation </a:t>
            </a:r>
            <a:r>
              <a:rPr lang="en-US" dirty="0"/>
              <a:t>: In this method alcohol vapor wafts through a chamber in which the dried juniper berries and botanicals are suspended. The vapor gently extracts aromatic and flavoring oils and compounds from the berries and spices as it travels through the chamber.</a:t>
            </a:r>
          </a:p>
          <a:p>
            <a:r>
              <a:rPr lang="en-US" b="1" dirty="0"/>
              <a:t>Mixing</a:t>
            </a:r>
            <a:r>
              <a:rPr lang="en-US" dirty="0"/>
              <a:t> : Mixing the spirit base with juniper and botanical extracts. </a:t>
            </a:r>
          </a:p>
          <a:p>
            <a:r>
              <a:rPr lang="en-US" dirty="0"/>
              <a:t> </a:t>
            </a:r>
            <a:r>
              <a:rPr lang="en-US" b="1" dirty="0"/>
              <a:t>Steeping</a:t>
            </a:r>
            <a:r>
              <a:rPr lang="en-US" dirty="0"/>
              <a:t> : Most of the gin available in the market is produced by this method wherein juniper berries and botanicals are steeped in the spirit and then redistilled.</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010400" y="5400397"/>
            <a:ext cx="1600200" cy="10648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61990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43492" y="1066800"/>
            <a:ext cx="6777317" cy="4765829"/>
          </a:xfrm>
        </p:spPr>
        <p:txBody>
          <a:bodyPr>
            <a:noAutofit/>
          </a:bodyPr>
          <a:lstStyle/>
          <a:p>
            <a:pPr>
              <a:lnSpc>
                <a:spcPct val="300000"/>
              </a:lnSpc>
            </a:pPr>
            <a:r>
              <a:rPr lang="en-US" sz="8000" b="1" dirty="0">
                <a:latin typeface="Algerian" pitchFamily="82" charset="0"/>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ALCOHOLIC BEVERAGES</a:t>
            </a:r>
          </a:p>
        </p:txBody>
      </p:sp>
      <p:sp>
        <p:nvSpPr>
          <p:cNvPr id="3" name="Content Placeholder 2"/>
          <p:cNvSpPr>
            <a:spLocks noGrp="1"/>
          </p:cNvSpPr>
          <p:nvPr>
            <p:ph idx="1"/>
          </p:nvPr>
        </p:nvSpPr>
        <p:spPr/>
        <p:txBody>
          <a:bodyPr>
            <a:normAutofit/>
          </a:bodyPr>
          <a:lstStyle/>
          <a:p>
            <a:r>
              <a:rPr lang="en-US" sz="2000" b="1" dirty="0">
                <a:solidFill>
                  <a:schemeClr val="tx1"/>
                </a:solidFill>
              </a:rPr>
              <a:t>An alcoholic drink (or alcoholic beverage) is a drink that contains ethanol, a type of alcohol produced by fermentation of grains, fruits, or other sources of sugar.</a:t>
            </a:r>
          </a:p>
        </p:txBody>
      </p:sp>
    </p:spTree>
    <p:extLst>
      <p:ext uri="{BB962C8B-B14F-4D97-AF65-F5344CB8AC3E}">
        <p14:creationId xmlns:p14="http://schemas.microsoft.com/office/powerpoint/2010/main" xmlns="" val="775765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TYPES OF ALCOHOLIC DRINK</a:t>
            </a:r>
          </a:p>
        </p:txBody>
      </p:sp>
      <p:sp>
        <p:nvSpPr>
          <p:cNvPr id="3" name="Content Placeholder 2"/>
          <p:cNvSpPr>
            <a:spLocks noGrp="1"/>
          </p:cNvSpPr>
          <p:nvPr>
            <p:ph idx="1"/>
          </p:nvPr>
        </p:nvSpPr>
        <p:spPr/>
        <p:txBody>
          <a:bodyPr/>
          <a:lstStyle/>
          <a:p>
            <a:pPr marL="525780" indent="-457200">
              <a:buFont typeface="+mj-lt"/>
              <a:buAutoNum type="arabicPeriod"/>
            </a:pPr>
            <a:r>
              <a:rPr lang="en-US" dirty="0"/>
              <a:t>Wine</a:t>
            </a:r>
          </a:p>
          <a:p>
            <a:pPr marL="525780" indent="-457200">
              <a:buFont typeface="+mj-lt"/>
              <a:buAutoNum type="arabicPeriod"/>
            </a:pPr>
            <a:r>
              <a:rPr lang="en-US" dirty="0"/>
              <a:t>Beer</a:t>
            </a:r>
          </a:p>
          <a:p>
            <a:pPr marL="525780" indent="-457200">
              <a:buFont typeface="+mj-lt"/>
              <a:buAutoNum type="arabicPeriod"/>
            </a:pPr>
            <a:r>
              <a:rPr lang="en-US" dirty="0"/>
              <a:t>Rum</a:t>
            </a:r>
          </a:p>
          <a:p>
            <a:pPr marL="525780" indent="-457200">
              <a:buFont typeface="+mj-lt"/>
              <a:buAutoNum type="arabicPeriod"/>
            </a:pPr>
            <a:r>
              <a:rPr lang="en-US" dirty="0"/>
              <a:t>Gin</a:t>
            </a:r>
          </a:p>
          <a:p>
            <a:pPr marL="525780" indent="-457200">
              <a:buFont typeface="+mj-lt"/>
              <a:buAutoNum type="arabicPeriod"/>
            </a:pPr>
            <a:endParaRPr lang="en-US" dirty="0"/>
          </a:p>
        </p:txBody>
      </p:sp>
    </p:spTree>
    <p:extLst>
      <p:ext uri="{BB962C8B-B14F-4D97-AF65-F5344CB8AC3E}">
        <p14:creationId xmlns:p14="http://schemas.microsoft.com/office/powerpoint/2010/main" xmlns="" val="3167721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a:latin typeface="+mn-lt"/>
              </a:rPr>
              <a:t>1.WINE</a:t>
            </a:r>
          </a:p>
        </p:txBody>
      </p:sp>
      <p:sp>
        <p:nvSpPr>
          <p:cNvPr id="3" name="Content Placeholder 2"/>
          <p:cNvSpPr>
            <a:spLocks noGrp="1"/>
          </p:cNvSpPr>
          <p:nvPr>
            <p:ph idx="1"/>
          </p:nvPr>
        </p:nvSpPr>
        <p:spPr/>
        <p:txBody>
          <a:bodyPr>
            <a:normAutofit fontScale="85000" lnSpcReduction="20000"/>
          </a:bodyPr>
          <a:lstStyle/>
          <a:p>
            <a:r>
              <a:rPr lang="en-US" b="1" dirty="0"/>
              <a:t>Wine</a:t>
            </a:r>
            <a:r>
              <a:rPr lang="en-US" dirty="0"/>
              <a:t> is an alcoholic beverage usually  made from grapes by fermenting</a:t>
            </a:r>
          </a:p>
          <a:p>
            <a:r>
              <a:rPr lang="en-US" dirty="0"/>
              <a:t>Yeast consumes the sugar in the grapes and converts it to ethanol, </a:t>
            </a:r>
            <a:r>
              <a:rPr lang="en-US" dirty="0" err="1"/>
              <a:t>carbondioxide</a:t>
            </a:r>
            <a:r>
              <a:rPr lang="en-US" dirty="0"/>
              <a:t> and heat</a:t>
            </a:r>
          </a:p>
          <a:p>
            <a:r>
              <a:rPr lang="en-US" b="1" dirty="0"/>
              <a:t>C</a:t>
            </a:r>
            <a:r>
              <a:rPr lang="en-US" b="1" baseline="-25000" dirty="0"/>
              <a:t>6</a:t>
            </a:r>
            <a:r>
              <a:rPr lang="en-US" b="1" dirty="0"/>
              <a:t>H</a:t>
            </a:r>
            <a:r>
              <a:rPr lang="en-US" b="1" baseline="-25000" dirty="0"/>
              <a:t>12</a:t>
            </a:r>
            <a:r>
              <a:rPr lang="en-US" b="1" dirty="0"/>
              <a:t>O</a:t>
            </a:r>
            <a:r>
              <a:rPr lang="en-US" b="1" baseline="-25000" dirty="0"/>
              <a:t>6                </a:t>
            </a:r>
            <a:r>
              <a:rPr lang="en-US" b="1" dirty="0"/>
              <a:t>2 CO</a:t>
            </a:r>
            <a:r>
              <a:rPr lang="en-US" b="1" baseline="-25000" dirty="0"/>
              <a:t>2</a:t>
            </a:r>
            <a:r>
              <a:rPr lang="en-US" b="1" dirty="0"/>
              <a:t>+ 2C</a:t>
            </a:r>
            <a:r>
              <a:rPr lang="en-US" b="1" baseline="-25000" dirty="0"/>
              <a:t>2</a:t>
            </a:r>
            <a:r>
              <a:rPr lang="en-US" b="1" dirty="0"/>
              <a:t>H</a:t>
            </a:r>
            <a:r>
              <a:rPr lang="en-US" b="1" baseline="-25000" dirty="0"/>
              <a:t>5</a:t>
            </a:r>
            <a:r>
              <a:rPr lang="en-US" b="1" dirty="0"/>
              <a:t>OH</a:t>
            </a:r>
          </a:p>
          <a:p>
            <a:r>
              <a:rPr lang="en-US" dirty="0"/>
              <a:t>There are different types of wines and wine styles. Basically wines can be classified into two general categories. They are </a:t>
            </a:r>
            <a:r>
              <a:rPr lang="en-US" dirty="0">
                <a:hlinkClick r:id="rId2" tooltip="white wines"/>
              </a:rPr>
              <a:t>white wines</a:t>
            </a:r>
            <a:r>
              <a:rPr lang="en-US" dirty="0"/>
              <a:t> which are colorless and </a:t>
            </a:r>
            <a:r>
              <a:rPr lang="en-US" dirty="0">
                <a:hlinkClick r:id="rId3" tooltip="red wines"/>
              </a:rPr>
              <a:t>red wines</a:t>
            </a:r>
            <a:r>
              <a:rPr lang="en-US" dirty="0"/>
              <a:t> which have the color intensity based on the soaking </a:t>
            </a:r>
            <a:r>
              <a:rPr lang="en-US" dirty="0" err="1"/>
              <a:t>time.there</a:t>
            </a:r>
            <a:r>
              <a:rPr lang="en-US" dirty="0"/>
              <a:t> are also several types of wine sparkling </a:t>
            </a:r>
            <a:r>
              <a:rPr lang="en-US" dirty="0" err="1"/>
              <a:t>wine,dessert</a:t>
            </a:r>
            <a:r>
              <a:rPr lang="en-US" dirty="0"/>
              <a:t> and fortified wine, port wine, rose wine etc.</a:t>
            </a:r>
            <a:endParaRPr lang="en-US" b="1" dirty="0"/>
          </a:p>
        </p:txBody>
      </p:sp>
      <p:sp>
        <p:nvSpPr>
          <p:cNvPr id="8" name="Right Arrow 7"/>
          <p:cNvSpPr/>
          <p:nvPr/>
        </p:nvSpPr>
        <p:spPr>
          <a:xfrm>
            <a:off x="2459182" y="3429000"/>
            <a:ext cx="741218" cy="2286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a:t>
            </a:r>
          </a:p>
        </p:txBody>
      </p:sp>
    </p:spTree>
    <p:extLst>
      <p:ext uri="{BB962C8B-B14F-4D97-AF65-F5344CB8AC3E}">
        <p14:creationId xmlns:p14="http://schemas.microsoft.com/office/powerpoint/2010/main" xmlns="" val="1433714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62400" y="2209800"/>
            <a:ext cx="1381125" cy="28045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Cloud 4"/>
          <p:cNvSpPr/>
          <p:nvPr/>
        </p:nvSpPr>
        <p:spPr>
          <a:xfrm>
            <a:off x="1524000" y="1066800"/>
            <a:ext cx="1752600" cy="11430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RED WINE</a:t>
            </a:r>
          </a:p>
        </p:txBody>
      </p:sp>
      <p:sp>
        <p:nvSpPr>
          <p:cNvPr id="6" name="Cloud 5"/>
          <p:cNvSpPr/>
          <p:nvPr/>
        </p:nvSpPr>
        <p:spPr>
          <a:xfrm>
            <a:off x="609600" y="2895600"/>
            <a:ext cx="1828800" cy="11430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WHITE WINE</a:t>
            </a:r>
          </a:p>
        </p:txBody>
      </p:sp>
      <p:sp>
        <p:nvSpPr>
          <p:cNvPr id="8" name="Cloud 7"/>
          <p:cNvSpPr/>
          <p:nvPr/>
        </p:nvSpPr>
        <p:spPr>
          <a:xfrm>
            <a:off x="1631806" y="4838700"/>
            <a:ext cx="1833562" cy="11430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ROSE WINE</a:t>
            </a:r>
          </a:p>
        </p:txBody>
      </p:sp>
      <p:sp>
        <p:nvSpPr>
          <p:cNvPr id="9" name="Cloud 8"/>
          <p:cNvSpPr/>
          <p:nvPr/>
        </p:nvSpPr>
        <p:spPr>
          <a:xfrm>
            <a:off x="5029200" y="990600"/>
            <a:ext cx="2209800" cy="12192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SPARKLING WINE</a:t>
            </a:r>
          </a:p>
        </p:txBody>
      </p:sp>
      <p:sp>
        <p:nvSpPr>
          <p:cNvPr id="10" name="Cloud 9"/>
          <p:cNvSpPr/>
          <p:nvPr/>
        </p:nvSpPr>
        <p:spPr>
          <a:xfrm>
            <a:off x="6515100" y="2819400"/>
            <a:ext cx="1752600" cy="12954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DESSERT WINE</a:t>
            </a:r>
          </a:p>
        </p:txBody>
      </p:sp>
      <p:sp>
        <p:nvSpPr>
          <p:cNvPr id="11" name="Cloud 10"/>
          <p:cNvSpPr/>
          <p:nvPr/>
        </p:nvSpPr>
        <p:spPr>
          <a:xfrm>
            <a:off x="5598967" y="4942609"/>
            <a:ext cx="1905000" cy="10668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2">
                    <a:lumMod val="75000"/>
                  </a:schemeClr>
                </a:solidFill>
              </a:rPr>
              <a:t>FORTIFIED WINE</a:t>
            </a:r>
          </a:p>
        </p:txBody>
      </p:sp>
      <p:sp>
        <p:nvSpPr>
          <p:cNvPr id="12" name="Cloud 11"/>
          <p:cNvSpPr/>
          <p:nvPr/>
        </p:nvSpPr>
        <p:spPr>
          <a:xfrm>
            <a:off x="3200400" y="2057400"/>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loud 15"/>
          <p:cNvSpPr/>
          <p:nvPr/>
        </p:nvSpPr>
        <p:spPr>
          <a:xfrm>
            <a:off x="3501736" y="2306782"/>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loud 19"/>
          <p:cNvSpPr/>
          <p:nvPr/>
        </p:nvSpPr>
        <p:spPr>
          <a:xfrm>
            <a:off x="3351068" y="3200400"/>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loud 21"/>
          <p:cNvSpPr/>
          <p:nvPr/>
        </p:nvSpPr>
        <p:spPr>
          <a:xfrm>
            <a:off x="2750128" y="3162300"/>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loud 22"/>
          <p:cNvSpPr/>
          <p:nvPr/>
        </p:nvSpPr>
        <p:spPr>
          <a:xfrm>
            <a:off x="5983432" y="3497764"/>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Cloud 24"/>
          <p:cNvSpPr/>
          <p:nvPr/>
        </p:nvSpPr>
        <p:spPr>
          <a:xfrm>
            <a:off x="3174423" y="4488873"/>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loud 25"/>
          <p:cNvSpPr/>
          <p:nvPr/>
        </p:nvSpPr>
        <p:spPr>
          <a:xfrm>
            <a:off x="4880264" y="2050473"/>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loud 26"/>
          <p:cNvSpPr/>
          <p:nvPr/>
        </p:nvSpPr>
        <p:spPr>
          <a:xfrm>
            <a:off x="5519303" y="3577428"/>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Cloud 27"/>
          <p:cNvSpPr/>
          <p:nvPr/>
        </p:nvSpPr>
        <p:spPr>
          <a:xfrm>
            <a:off x="5155623" y="4765964"/>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loud 28"/>
          <p:cNvSpPr/>
          <p:nvPr/>
        </p:nvSpPr>
        <p:spPr>
          <a:xfrm>
            <a:off x="3603913" y="4187537"/>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loud 29"/>
          <p:cNvSpPr/>
          <p:nvPr/>
        </p:nvSpPr>
        <p:spPr>
          <a:xfrm>
            <a:off x="5633603" y="4783282"/>
            <a:ext cx="301336" cy="228600"/>
          </a:xfrm>
          <a:prstGeom prst="cloud">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loud 20"/>
          <p:cNvSpPr/>
          <p:nvPr/>
        </p:nvSpPr>
        <p:spPr>
          <a:xfrm>
            <a:off x="4646469" y="2313201"/>
            <a:ext cx="228600" cy="152400"/>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750326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lgerian" pitchFamily="82" charset="0"/>
              </a:rPr>
              <a:t>  </a:t>
            </a:r>
            <a:r>
              <a:rPr lang="en-US" dirty="0">
                <a:latin typeface="+mn-lt"/>
                <a:cs typeface="Adobe Devanagari" pitchFamily="18" charset="0"/>
              </a:rPr>
              <a:t>1.1</a:t>
            </a:r>
            <a:r>
              <a:rPr lang="en-US" dirty="0">
                <a:latin typeface="Adobe Devanagari" pitchFamily="18" charset="0"/>
                <a:cs typeface="Adobe Devanagari" pitchFamily="18" charset="0"/>
              </a:rPr>
              <a:t> </a:t>
            </a:r>
            <a:r>
              <a:rPr lang="en-US" dirty="0">
                <a:latin typeface="+mn-lt"/>
              </a:rPr>
              <a:t>Red wine</a:t>
            </a:r>
          </a:p>
        </p:txBody>
      </p:sp>
      <p:sp>
        <p:nvSpPr>
          <p:cNvPr id="3" name="Content Placeholder 2"/>
          <p:cNvSpPr>
            <a:spLocks noGrp="1"/>
          </p:cNvSpPr>
          <p:nvPr>
            <p:ph idx="1"/>
          </p:nvPr>
        </p:nvSpPr>
        <p:spPr/>
        <p:txBody>
          <a:bodyPr>
            <a:normAutofit fontScale="92500" lnSpcReduction="20000"/>
          </a:bodyPr>
          <a:lstStyle/>
          <a:p>
            <a:r>
              <a:rPr lang="en-US" dirty="0"/>
              <a:t>Red wines are color wines. Red wines are made from the red grape varieties. These wines get their color by allowing the skin of the grapes to get contact with the grape juice during the wine making process. Red wines are available in different varieties and taste. The most popular red wines are:</a:t>
            </a:r>
          </a:p>
          <a:p>
            <a:r>
              <a:rPr lang="en-US" dirty="0"/>
              <a:t>Cabernet Sauvignon</a:t>
            </a:r>
          </a:p>
          <a:p>
            <a:r>
              <a:rPr lang="en-US" dirty="0"/>
              <a:t>Merlot</a:t>
            </a:r>
          </a:p>
          <a:p>
            <a:r>
              <a:rPr lang="en-US" dirty="0"/>
              <a:t>Pinot Noir</a:t>
            </a:r>
          </a:p>
          <a:p>
            <a:r>
              <a:rPr lang="en-US" dirty="0"/>
              <a:t>Zinfandel</a:t>
            </a:r>
          </a:p>
          <a:p>
            <a:endParaRPr lang="en-US" dirty="0"/>
          </a:p>
        </p:txBody>
      </p:sp>
    </p:spTree>
    <p:extLst>
      <p:ext uri="{BB962C8B-B14F-4D97-AF65-F5344CB8AC3E}">
        <p14:creationId xmlns:p14="http://schemas.microsoft.com/office/powerpoint/2010/main" xmlns="" val="1583815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1.2 WHITE WINE </a:t>
            </a:r>
          </a:p>
        </p:txBody>
      </p:sp>
      <p:sp>
        <p:nvSpPr>
          <p:cNvPr id="3" name="Content Placeholder 2"/>
          <p:cNvSpPr>
            <a:spLocks noGrp="1"/>
          </p:cNvSpPr>
          <p:nvPr>
            <p:ph idx="1"/>
          </p:nvPr>
        </p:nvSpPr>
        <p:spPr/>
        <p:txBody>
          <a:bodyPr>
            <a:normAutofit fontScale="92500" lnSpcReduction="20000"/>
          </a:bodyPr>
          <a:lstStyle/>
          <a:p>
            <a:r>
              <a:rPr lang="en-US" dirty="0"/>
              <a:t>White wines are generally colorless and they are made from the white grape varieties. Some of the white wines can be made from the red grapes. In such a case the skin of the grapes is not allowed to have any contact with the grape juice. The white wines generally range from dry to sweet wines. The most popular white wines are:</a:t>
            </a:r>
          </a:p>
          <a:p>
            <a:r>
              <a:rPr lang="en-US" dirty="0"/>
              <a:t>Chardonnay</a:t>
            </a:r>
          </a:p>
          <a:p>
            <a:r>
              <a:rPr lang="en-US" dirty="0"/>
              <a:t>Riesling</a:t>
            </a:r>
          </a:p>
          <a:p>
            <a:r>
              <a:rPr lang="en-US" dirty="0"/>
              <a:t>Sauvignon Blanc</a:t>
            </a:r>
          </a:p>
          <a:p>
            <a:endParaRPr lang="en-US" dirty="0"/>
          </a:p>
        </p:txBody>
      </p:sp>
    </p:spTree>
    <p:extLst>
      <p:ext uri="{BB962C8B-B14F-4D97-AF65-F5344CB8AC3E}">
        <p14:creationId xmlns:p14="http://schemas.microsoft.com/office/powerpoint/2010/main" xmlns="" val="1026927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ROSE WINE</a:t>
            </a:r>
          </a:p>
        </p:txBody>
      </p:sp>
      <p:sp>
        <p:nvSpPr>
          <p:cNvPr id="3" name="Content Placeholder 2"/>
          <p:cNvSpPr>
            <a:spLocks noGrp="1"/>
          </p:cNvSpPr>
          <p:nvPr>
            <p:ph idx="1"/>
          </p:nvPr>
        </p:nvSpPr>
        <p:spPr/>
        <p:txBody>
          <a:bodyPr/>
          <a:lstStyle/>
          <a:p>
            <a:r>
              <a:rPr lang="en-US" dirty="0"/>
              <a:t>Rose wines are also called as Blush wines. Rose wines are not true not truly red, instead they have enough of reddish tinge to make them differentiate from the white wines. Rose wines are prepared from the red grape varieties. The most popular rose wine variety is:</a:t>
            </a:r>
          </a:p>
          <a:p>
            <a:r>
              <a:rPr lang="en-US" dirty="0"/>
              <a:t>Zinfandel</a:t>
            </a:r>
          </a:p>
          <a:p>
            <a:endParaRPr lang="en-US" dirty="0"/>
          </a:p>
        </p:txBody>
      </p:sp>
    </p:spTree>
    <p:extLst>
      <p:ext uri="{BB962C8B-B14F-4D97-AF65-F5344CB8AC3E}">
        <p14:creationId xmlns:p14="http://schemas.microsoft.com/office/powerpoint/2010/main" xmlns="" val="13068950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378</TotalTime>
  <Words>512</Words>
  <Application>Microsoft Office PowerPoint</Application>
  <PresentationFormat>On-screen Show (4:3)</PresentationFormat>
  <Paragraphs>89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Austin</vt:lpstr>
      <vt:lpstr>DIFFERENT TYPES OF ALCOHOLIC BEVERAGES</vt:lpstr>
      <vt:lpstr>AGASTI ARTS,COMMERCE &amp; DADASAHEB RUPWATE SCIENCE COLLEGE,AKOLE</vt:lpstr>
      <vt:lpstr>WHAT IS ALCOHOLIC BEVERAGES</vt:lpstr>
      <vt:lpstr>TYPES OF ALCOHOLIC DRINK</vt:lpstr>
      <vt:lpstr>1.WINE</vt:lpstr>
      <vt:lpstr>Slide 6</vt:lpstr>
      <vt:lpstr>  1.1 Red wine</vt:lpstr>
      <vt:lpstr>1.2 WHITE WINE </vt:lpstr>
      <vt:lpstr>1.3 ROSE WINE</vt:lpstr>
      <vt:lpstr>1.4 SPARKLING WINE</vt:lpstr>
      <vt:lpstr>1.5 SWEET WINE OR DESSERT WINE</vt:lpstr>
      <vt:lpstr>1.6 FORTIFIED WINE</vt:lpstr>
      <vt:lpstr>1.7 DRY WINE</vt:lpstr>
      <vt:lpstr>1.8 PORT WINE</vt:lpstr>
      <vt:lpstr>2. BEER</vt:lpstr>
      <vt:lpstr>The process of brewing beer </vt:lpstr>
      <vt:lpstr>Slide 17</vt:lpstr>
      <vt:lpstr>3.RUM</vt:lpstr>
      <vt:lpstr>Slide 19</vt:lpstr>
      <vt:lpstr>4.GIN</vt:lpstr>
      <vt:lpstr>METHODS OF PRODUCTION</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TYPES OF WINE</dc:title>
  <dc:creator>Windows User</dc:creator>
  <cp:lastModifiedBy>Chem</cp:lastModifiedBy>
  <cp:revision>43</cp:revision>
  <dcterms:created xsi:type="dcterms:W3CDTF">2019-01-14T02:37:24Z</dcterms:created>
  <dcterms:modified xsi:type="dcterms:W3CDTF">2021-12-10T09:36:43Z</dcterms:modified>
</cp:coreProperties>
</file>